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6860" autoAdjust="0"/>
  </p:normalViewPr>
  <p:slideViewPr>
    <p:cSldViewPr snapToGrid="0">
      <p:cViewPr varScale="1">
        <p:scale>
          <a:sx n="103" d="100"/>
          <a:sy n="103" d="100"/>
        </p:scale>
        <p:origin x="120"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pic>
        <p:nvPicPr>
          <p:cNvPr id="3" name="Resim 2">
            <a:extLst>
              <a:ext uri="{FF2B5EF4-FFF2-40B4-BE49-F238E27FC236}">
                <a16:creationId xmlns:a16="http://schemas.microsoft.com/office/drawing/2014/main" id="{5F9F243B-901D-84D8-D4E3-C9033181712B}"/>
              </a:ext>
            </a:extLst>
          </p:cNvPr>
          <p:cNvPicPr>
            <a:picLocks noChangeAspect="1"/>
          </p:cNvPicPr>
          <p:nvPr/>
        </p:nvPicPr>
        <p:blipFill>
          <a:blip r:embed="rId4"/>
          <a:stretch>
            <a:fillRect/>
          </a:stretch>
        </p:blipFill>
        <p:spPr>
          <a:xfrm>
            <a:off x="972358" y="3916024"/>
            <a:ext cx="3358824" cy="1576913"/>
          </a:xfrm>
          <a:prstGeom prst="rect">
            <a:avLst/>
          </a:prstGeom>
        </p:spPr>
      </p:pic>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pic>
        <p:nvPicPr>
          <p:cNvPr id="10" name="Resim 9">
            <a:extLst>
              <a:ext uri="{FF2B5EF4-FFF2-40B4-BE49-F238E27FC236}">
                <a16:creationId xmlns:a16="http://schemas.microsoft.com/office/drawing/2014/main" id="{EDFB17E4-B270-B778-8F3E-57B61D5CAA77}"/>
              </a:ext>
            </a:extLst>
          </p:cNvPr>
          <p:cNvPicPr>
            <a:picLocks noChangeAspect="1"/>
          </p:cNvPicPr>
          <p:nvPr/>
        </p:nvPicPr>
        <p:blipFill>
          <a:blip r:embed="rId5"/>
          <a:stretch>
            <a:fillRect/>
          </a:stretch>
        </p:blipFill>
        <p:spPr>
          <a:xfrm>
            <a:off x="8181066" y="3570149"/>
            <a:ext cx="3277057" cy="2457793"/>
          </a:xfrm>
          <a:prstGeom prst="rect">
            <a:avLst/>
          </a:prstGeom>
        </p:spPr>
      </p:pic>
      <p:pic>
        <p:nvPicPr>
          <p:cNvPr id="13" name="Resim 12">
            <a:extLst>
              <a:ext uri="{FF2B5EF4-FFF2-40B4-BE49-F238E27FC236}">
                <a16:creationId xmlns:a16="http://schemas.microsoft.com/office/drawing/2014/main" id="{7FE487A3-5085-E002-6EB8-660531065470}"/>
              </a:ext>
            </a:extLst>
          </p:cNvPr>
          <p:cNvPicPr>
            <a:picLocks noChangeAspect="1"/>
          </p:cNvPicPr>
          <p:nvPr/>
        </p:nvPicPr>
        <p:blipFill>
          <a:blip r:embed="rId6"/>
          <a:stretch>
            <a:fillRect/>
          </a:stretch>
        </p:blipFill>
        <p:spPr>
          <a:xfrm>
            <a:off x="4765231" y="4068128"/>
            <a:ext cx="2962688" cy="1149536"/>
          </a:xfrm>
          <a:prstGeom prst="rect">
            <a:avLst/>
          </a:prstGeom>
        </p:spPr>
      </p:pic>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07242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800" b="1" dirty="0">
                <a:solidFill>
                  <a:schemeClr val="bg1"/>
                </a:solidFill>
                <a:latin typeface="Times New Roman" panose="02020603050405020304" pitchFamily="18" charset="0"/>
                <a:cs typeface="Times New Roman" panose="02020603050405020304" pitchFamily="18" charset="0"/>
              </a:rPr>
              <a:t>Purpose</a:t>
            </a:r>
            <a:r>
              <a:rPr lang="en-US" sz="18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tr-TR" sz="1800" b="1" dirty="0" err="1">
                <a:solidFill>
                  <a:schemeClr val="bg1"/>
                </a:solidFill>
                <a:latin typeface="Times New Roman" panose="02020603050405020304" pitchFamily="18" charset="0"/>
                <a:cs typeface="Times New Roman" panose="02020603050405020304" pitchFamily="18" charset="0"/>
              </a:rPr>
              <a:t>Key</a:t>
            </a:r>
            <a:r>
              <a:rPr lang="tr-TR" sz="1800" b="1" dirty="0">
                <a:solidFill>
                  <a:schemeClr val="bg1"/>
                </a:solidFill>
                <a:latin typeface="Times New Roman" panose="02020603050405020304" pitchFamily="18" charset="0"/>
                <a:cs typeface="Times New Roman" panose="02020603050405020304" pitchFamily="18" charset="0"/>
              </a:rPr>
              <a:t> </a:t>
            </a:r>
            <a:r>
              <a:rPr lang="tr-TR" sz="1800" b="1" dirty="0" err="1">
                <a:solidFill>
                  <a:schemeClr val="bg1"/>
                </a:solidFill>
                <a:latin typeface="Times New Roman" panose="02020603050405020304" pitchFamily="18" charset="0"/>
                <a:cs typeface="Times New Roman" panose="02020603050405020304" pitchFamily="18" charset="0"/>
              </a:rPr>
              <a:t>Elements</a:t>
            </a:r>
            <a:r>
              <a:rPr lang="tr-TR" sz="18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warning</a:t>
            </a:r>
            <a:r>
              <a:rPr lang="en-US" altLang="tr-TR" sz="1800"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error</a:t>
            </a:r>
            <a:r>
              <a:rPr lang="en-US" altLang="tr-TR" sz="1800"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sz="1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Tool-Supplied Identifiers</a:t>
            </a:r>
            <a:r>
              <a:rPr lang="en-US" sz="1800" dirty="0">
                <a:solidFill>
                  <a:schemeClr val="bg1"/>
                </a:solidFill>
                <a:latin typeface="Times New Roman" panose="02020603050405020304" pitchFamily="18" charset="0"/>
                <a:cs typeface="Times New Roman" panose="02020603050405020304" pitchFamily="18" charset="0"/>
              </a:rPr>
              <a:t>:</a:t>
            </a:r>
            <a:endParaRPr lang="tr-TR" sz="1800" dirty="0">
              <a:solidFill>
                <a:schemeClr val="bg1"/>
              </a:solidFill>
              <a:latin typeface="Times New Roman" panose="02020603050405020304" pitchFamily="18" charset="0"/>
              <a:cs typeface="Times New Roman" panose="02020603050405020304" pitchFamily="18" charset="0"/>
            </a:endParaRPr>
          </a:p>
          <a:p>
            <a:pPr lvl="1"/>
            <a:r>
              <a:rPr lang="en-US" sz="1800" b="1" dirty="0">
                <a:solidFill>
                  <a:schemeClr val="bg1"/>
                </a:solidFill>
                <a:latin typeface="Times New Roman" panose="02020603050405020304" pitchFamily="18" charset="0"/>
                <a:cs typeface="Times New Roman" panose="02020603050405020304" pitchFamily="18" charset="0"/>
              </a:rPr>
              <a:t>VHDL_VERSION</a:t>
            </a:r>
            <a:r>
              <a:rPr lang="en-US" sz="1800" dirty="0">
                <a:solidFill>
                  <a:schemeClr val="bg1"/>
                </a:solidFill>
                <a:latin typeface="Times New Roman" panose="02020603050405020304" pitchFamily="18" charset="0"/>
                <a:cs typeface="Times New Roman" panose="02020603050405020304" pitchFamily="18" charset="0"/>
              </a:rPr>
              <a:t>: VHDL version (e.g., "2008")</a:t>
            </a:r>
          </a:p>
          <a:p>
            <a:pPr lvl="1"/>
            <a:r>
              <a:rPr lang="en-US" sz="1800" b="1" dirty="0">
                <a:solidFill>
                  <a:schemeClr val="bg1"/>
                </a:solidFill>
                <a:latin typeface="Times New Roman" panose="02020603050405020304" pitchFamily="18" charset="0"/>
                <a:cs typeface="Times New Roman" panose="02020603050405020304" pitchFamily="18" charset="0"/>
              </a:rPr>
              <a:t>TOOL_TYPE</a:t>
            </a:r>
            <a:r>
              <a:rPr lang="en-US" sz="1800" dirty="0">
                <a:solidFill>
                  <a:schemeClr val="bg1"/>
                </a:solidFill>
                <a:latin typeface="Times New Roman" panose="02020603050405020304" pitchFamily="18" charset="0"/>
                <a:cs typeface="Times New Roman" panose="02020603050405020304" pitchFamily="18" charset="0"/>
              </a:rPr>
              <a:t>: Tool type (e.g., "SIMULATION")</a:t>
            </a:r>
          </a:p>
          <a:p>
            <a:pPr lvl="1"/>
            <a:r>
              <a:rPr lang="en-US" sz="1800" b="1" dirty="0">
                <a:solidFill>
                  <a:schemeClr val="bg1"/>
                </a:solidFill>
                <a:latin typeface="Times New Roman" panose="02020603050405020304" pitchFamily="18" charset="0"/>
                <a:cs typeface="Times New Roman" panose="02020603050405020304" pitchFamily="18" charset="0"/>
              </a:rPr>
              <a:t>TOOL_NAME/EDITION/VERSION</a:t>
            </a:r>
            <a:r>
              <a:rPr lang="en-US" sz="1800"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rgbClr val="FF0000"/>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rgbClr val="FF0000"/>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rgbClr val="FF0000"/>
                </a:solidFill>
                <a:latin typeface="Tw Cen MT (Body)"/>
                <a:cs typeface="Times New Roman" panose="02020603050405020304" pitchFamily="18" charset="0"/>
              </a:rPr>
              <a:t>VHDL Project Closure Presentation</a:t>
            </a:r>
            <a:endParaRPr lang="en-GB" sz="48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139498" y="165425"/>
            <a:ext cx="3666650" cy="5858347"/>
          </a:xfrm>
        </p:spPr>
        <p:txBody>
          <a:bodyPr>
            <a:noAutofit/>
          </a:body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library</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ieee.numeric_std.all</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entity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 in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an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architecture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 of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type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is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function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 std_logic_vector(3 downto 0))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std_logic_vector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4021104" y="815859"/>
            <a:ext cx="5436183" cy="500262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50000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&lt;= not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integer;</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to_integer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an &lt;= "1110";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an &lt;= "1101";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an &lt;= "1011";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an &lt;= "0111";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an &lt;= "1111";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8715714" y="639168"/>
            <a:ext cx="3106684" cy="2169825"/>
          </a:xfrm>
          <a:prstGeom prst="rect">
            <a:avLst/>
          </a:prstGeom>
          <a:noFill/>
        </p:spPr>
        <p:txBody>
          <a:bodyPr wrap="square">
            <a:spAutoFit/>
          </a:body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a:t>
            </a:r>
            <a:endParaRPr lang="LID4096" sz="900"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1AAEFE1C-644E-E73C-63E7-42C7856DB6DD}"/>
              </a:ext>
            </a:extLst>
          </p:cNvPr>
          <p:cNvPicPr>
            <a:picLocks noChangeAspect="1"/>
          </p:cNvPicPr>
          <p:nvPr/>
        </p:nvPicPr>
        <p:blipFill>
          <a:blip r:embed="rId4"/>
          <a:stretch>
            <a:fillRect/>
          </a:stretch>
        </p:blipFill>
        <p:spPr>
          <a:xfrm>
            <a:off x="4876216" y="824579"/>
            <a:ext cx="2438399" cy="838317"/>
          </a:xfrm>
          <a:prstGeom prst="rect">
            <a:avLst/>
          </a:prstGeom>
        </p:spPr>
      </p:pic>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type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is access Integer;</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variable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 null; -- Initially points to nothing</a:t>
            </a: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new Integer(5); -- Creates an integer object in memory with a value of 5</a:t>
            </a:r>
            <a:endParaRPr 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DEALLOCATE(</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Frees the memory and sets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to null</a:t>
            </a:r>
          </a:p>
          <a:p>
            <a:pPr marL="0" indent="0">
              <a:lnSpc>
                <a:spcPct val="110000"/>
              </a:lnSpc>
              <a:buNone/>
            </a:pPr>
            <a:endParaRPr lang="tr-TR" sz="1600" dirty="0"/>
          </a:p>
          <a:p>
            <a:pPr>
              <a:lnSpc>
                <a:spcPct val="110000"/>
              </a:lnSpc>
            </a:pPr>
            <a:endParaRPr lang="tr-TR" sz="1600" dirty="0"/>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842883"/>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a:t>
            </a:r>
            <a:r>
              <a:rPr lang="en-US" sz="1400" dirty="0" err="1">
                <a:solidFill>
                  <a:schemeClr val="bg1"/>
                </a:solidFill>
                <a:latin typeface="Times New Roman" panose="02020603050405020304" pitchFamily="18" charset="0"/>
                <a:cs typeface="Times New Roman" panose="02020603050405020304" pitchFamily="18" charset="0"/>
              </a:rPr>
              <a:t>IEEE.numeric_std.all</a:t>
            </a:r>
            <a:r>
              <a:rPr lang="en-US"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type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body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49280" y="840280"/>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library</a:t>
            </a:r>
            <a:r>
              <a:rPr lang="tr-TR" sz="1400"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IEEE.numeric_std.all</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work.sharedcounter.all</a:t>
            </a: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entity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 in </a:t>
            </a:r>
            <a:r>
              <a:rPr lang="tr-TR" sz="1400" dirty="0" err="1">
                <a:solidFill>
                  <a:schemeClr val="bg1"/>
                </a:solidFill>
                <a:latin typeface="Times New Roman" panose="02020603050405020304" pitchFamily="18" charset="0"/>
                <a:cs typeface="Times New Roman" panose="02020603050405020304" pitchFamily="18" charset="0"/>
              </a:rPr>
              <a:t>std_logic</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 </a:t>
            </a:r>
            <a:r>
              <a:rPr lang="tr-TR" sz="1400" dirty="0" err="1">
                <a:solidFill>
                  <a:schemeClr val="bg1"/>
                </a:solidFill>
                <a:latin typeface="Times New Roman" panose="02020603050405020304" pitchFamily="18" charset="0"/>
                <a:cs typeface="Times New Roman" panose="02020603050405020304" pitchFamily="18" charset="0"/>
              </a:rPr>
              <a:t>out</a:t>
            </a:r>
            <a:r>
              <a:rPr lang="tr-TR" sz="1400"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architecture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 of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variable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sharedcounter</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counter.increment</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&lt;= </a:t>
            </a:r>
            <a:r>
              <a:rPr lang="tr-TR" sz="1400" dirty="0" err="1">
                <a:solidFill>
                  <a:schemeClr val="bg1"/>
                </a:solidFill>
                <a:latin typeface="Times New Roman" panose="02020603050405020304" pitchFamily="18" charset="0"/>
                <a:cs typeface="Times New Roman" panose="02020603050405020304" pitchFamily="18" charset="0"/>
              </a:rPr>
              <a:t>counter.getvalue</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462243" y="433980"/>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sensor_cntrllt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2"/>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3"/>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4"/>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a:t>
            </a:r>
            <a:r>
              <a:rPr lang="en-US" sz="1200" b="1" dirty="0" err="1">
                <a:solidFill>
                  <a:schemeClr val="bg1"/>
                </a:solidFill>
                <a:latin typeface="Times New Roman" panose="02020603050405020304" pitchFamily="18" charset="0"/>
                <a:cs typeface="Times New Roman" panose="02020603050405020304" pitchFamily="18" charset="0"/>
              </a:rPr>
              <a:t>IEEE.numeric_std.all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package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function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package body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function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end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a:t>
            </a:r>
            <a:r>
              <a:rPr lang="en-US" sz="1200" b="1" dirty="0" err="1">
                <a:solidFill>
                  <a:schemeClr val="bg1"/>
                </a:solidFill>
                <a:latin typeface="Times New Roman" panose="02020603050405020304" pitchFamily="18" charset="0"/>
                <a:cs typeface="Times New Roman" panose="02020603050405020304" pitchFamily="18" charset="0"/>
              </a:rPr>
              <a:t>work.my_subprograms.all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entity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096000" y="613245"/>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architecture behavioral of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process(a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variable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variable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if (a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and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&lt;=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if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and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&lt;=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2886</TotalTime>
  <Words>16526</Words>
  <Application>Microsoft Office PowerPoint</Application>
  <PresentationFormat>Geniş ekran</PresentationFormat>
  <Paragraphs>2168</Paragraphs>
  <Slides>112</Slides>
  <Notes>0</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10.1 General</vt:lpstr>
      <vt:lpstr>10.2 WaIt Statement</vt:lpstr>
      <vt:lpstr>10.3 Assertıon statement</vt:lpstr>
      <vt:lpstr>10.4 report statement</vt:lpstr>
      <vt:lpstr>CODE EXAMPLE of waıt statements</vt:lpstr>
      <vt:lpstr>PowerPoint Sunusu</vt:lpstr>
      <vt:lpstr>10.5 varıable statement</vt:lpstr>
      <vt:lpstr>PowerPoint Sunusu</vt:lpstr>
      <vt:lpstr>10.6 procedure statement</vt:lpstr>
      <vt:lpstr>10.7 ıf statement</vt:lpstr>
      <vt:lpstr>PowerPoint Sunusu</vt:lpstr>
      <vt:lpstr>10.8 case statement</vt:lpstr>
      <vt:lpstr>PowerPoint Sunusu</vt:lpstr>
      <vt:lpstr>10.9 loop statement</vt:lpstr>
      <vt:lpstr>PowerPoint Sunusu</vt:lpstr>
      <vt:lpstr>10.10 next statement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Chris Green</cp:lastModifiedBy>
  <cp:revision>684</cp:revision>
  <dcterms:created xsi:type="dcterms:W3CDTF">2024-07-21T06:30:33Z</dcterms:created>
  <dcterms:modified xsi:type="dcterms:W3CDTF">2024-12-30T08:40:22Z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